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70" r:id="rId4"/>
    <p:sldId id="274" r:id="rId5"/>
    <p:sldId id="257" r:id="rId6"/>
    <p:sldId id="258" r:id="rId7"/>
    <p:sldId id="259" r:id="rId8"/>
    <p:sldId id="271" r:id="rId9"/>
    <p:sldId id="260" r:id="rId10"/>
    <p:sldId id="279" r:id="rId11"/>
    <p:sldId id="261" r:id="rId12"/>
    <p:sldId id="273" r:id="rId13"/>
    <p:sldId id="280" r:id="rId14"/>
    <p:sldId id="275" r:id="rId15"/>
    <p:sldId id="276" r:id="rId16"/>
    <p:sldId id="278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8"/>
    <p:restoredTop sz="94653"/>
  </p:normalViewPr>
  <p:slideViewPr>
    <p:cSldViewPr snapToGrid="0" snapToObjects="1">
      <p:cViewPr>
        <p:scale>
          <a:sx n="239" d="100"/>
          <a:sy n="239" d="100"/>
        </p:scale>
        <p:origin x="-82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ULX is numerically motivated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Chandra have lower counts?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Andrew Sosanya, NASA NuStar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br>
              <a:rPr lang="en-US" sz="4400" dirty="0"/>
            </a:br>
            <a:br>
              <a:rPr lang="en-US" sz="4400" dirty="0"/>
            </a:br>
            <a:r>
              <a:rPr lang="en-US" sz="2800" b="1" dirty="0"/>
              <a:t>Andrew Sosanya</a:t>
            </a:r>
            <a:br>
              <a:rPr lang="en-US" sz="2800" b="1" dirty="0"/>
            </a:br>
            <a:r>
              <a:rPr lang="en-US" sz="2800" b="1" dirty="0"/>
              <a:t>NASA NuStar team @ Caltech</a:t>
            </a:r>
            <a:br>
              <a:rPr lang="en-US" sz="2800" b="1" dirty="0"/>
            </a:br>
            <a:r>
              <a:rPr lang="en-US" sz="2800" b="1" dirty="0"/>
              <a:t>Department of Astrophysics, Caltech</a:t>
            </a:r>
            <a:br>
              <a:rPr lang="en-US" sz="2800" b="1" dirty="0"/>
            </a:br>
            <a:r>
              <a:rPr lang="en-US" sz="2800" b="1" dirty="0"/>
              <a:t>Mentors: Fiona A. Harrison &amp; Murray Brightman</a:t>
            </a:r>
            <a:br>
              <a:rPr lang="en-US" sz="2400" dirty="0"/>
            </a:br>
            <a:br>
              <a:rPr lang="en-US" sz="2400" dirty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07" y="240223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7238" y="1833374"/>
                <a:ext cx="38810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Satellite Galaxy of M31, the Andromeda Galaxy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Past research shows unidentified lines at 3.5 keV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Absorptions lines found in two different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keV in XMM-Newton (067210101)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=6.5 </m:t>
                    </m:r>
                  </m:oMath>
                </a14:m>
                <a:r>
                  <a:rPr lang="en-US" dirty="0" err="1">
                    <a:solidFill>
                      <a:schemeClr val="bg1"/>
                    </a:solidFill>
                  </a:rPr>
                  <a:t>kEV</a:t>
                </a:r>
                <a:r>
                  <a:rPr lang="en-US" dirty="0">
                    <a:solidFill>
                      <a:schemeClr val="bg1"/>
                    </a:solidFill>
                  </a:rPr>
                  <a:t> in Chandra (5680)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238" y="1833374"/>
                <a:ext cx="3881033" cy="4351338"/>
              </a:xfrm>
              <a:blipFill>
                <a:blip r:embed="rId3"/>
                <a:stretch>
                  <a:fillRect l="-2280" t="-2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0B7E183-DC15-4F42-B06C-D730D6C9C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1"/>
          <a:stretch/>
        </p:blipFill>
        <p:spPr>
          <a:xfrm>
            <a:off x="4514667" y="1317812"/>
            <a:ext cx="3894226" cy="4715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D8DF3-B775-DF43-82C4-4018D129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"/>
          <a:stretch/>
        </p:blipFill>
        <p:spPr>
          <a:xfrm>
            <a:off x="8122022" y="1317812"/>
            <a:ext cx="3505200" cy="47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9B152-2999-B94D-A81E-F8007246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9823" y="0"/>
            <a:ext cx="6119006" cy="6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107E2-8B48-B848-A0A9-686E883C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8" y="1"/>
            <a:ext cx="6473251" cy="6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Favorable conditions for XMM reduction were a radius of 60, pattern 0, and rate of 1.2. Flaring found during XMM observation.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Incorporated 78.1% of source spectrum; 8671photon counts.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 had 99.9% of source spectrum; 3886 counts.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Ran simulations on XSPEC using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fakeit</a:t>
                </a:r>
                <a:r>
                  <a:rPr lang="en-US" dirty="0">
                    <a:solidFill>
                      <a:schemeClr val="bg1"/>
                    </a:solidFill>
                  </a:rPr>
                  <a:t> command to disprove claims of statistical fluctuations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XMM: confidence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0.006.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Chandra: confidence near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2.57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0.044.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91D737-BBD0-CE47-A4E6-82802607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</p:spTree>
    <p:extLst>
      <p:ext uri="{BB962C8B-B14F-4D97-AF65-F5344CB8AC3E}">
        <p14:creationId xmlns:p14="http://schemas.microsoft.com/office/powerpoint/2010/main" val="345856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they have different energies?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5CAD-793F-A541-BDC8-7DB9D62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be due to different orientations of the neutron star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XMM Observation at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Chandra observation at </a:t>
            </a:r>
          </a:p>
          <a:p>
            <a:r>
              <a:rPr lang="en-US" dirty="0">
                <a:solidFill>
                  <a:schemeClr val="bg1"/>
                </a:solidFill>
              </a:rPr>
              <a:t>May be an atomic absorption line, and therefore a different analysis is needed.</a:t>
            </a:r>
          </a:p>
          <a:p>
            <a:r>
              <a:rPr lang="en-US" dirty="0">
                <a:solidFill>
                  <a:schemeClr val="bg1"/>
                </a:solidFill>
              </a:rPr>
              <a:t>May be a detector deficiency, such as those seen in observations of other 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TO-DO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Look at more Chandra observations of M32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Rationalize the possible existence of an atomic absorption line, which would therefore need a different analysis.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Spectroscopic blueshift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=0.0007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Consolidate XMM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pn</a:t>
                </a:r>
                <a:r>
                  <a:rPr lang="en-US" dirty="0">
                    <a:solidFill>
                      <a:schemeClr val="bg1"/>
                    </a:solidFill>
                  </a:rPr>
                  <a:t> data by supplementing with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mos</a:t>
                </a:r>
                <a:r>
                  <a:rPr lang="en-US" dirty="0">
                    <a:solidFill>
                      <a:schemeClr val="bg1"/>
                    </a:solidFill>
                  </a:rPr>
                  <a:t> data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Potential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/>
              <a:t>Determining proper parameters to fit our absorption model with to get a better look at features.</a:t>
            </a:r>
          </a:p>
          <a:p>
            <a:r>
              <a:rPr lang="en-US" dirty="0"/>
              <a:t>Finding better reduction parameters.</a:t>
            </a:r>
          </a:p>
          <a:p>
            <a:r>
              <a:rPr lang="en-US" dirty="0"/>
              <a:t>Differentiating between atomic absorption vs proton CSRFs.</a:t>
            </a:r>
          </a:p>
          <a:p>
            <a:r>
              <a:rPr lang="en-US" dirty="0"/>
              <a:t>Dealing with detector issues.</a:t>
            </a:r>
          </a:p>
          <a:p>
            <a:r>
              <a:rPr lang="en-US" dirty="0"/>
              <a:t>Data required for pulsations &amp; harmonic lines -&gt; More observations needed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WAVE Program</a:t>
            </a:r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/>
              <a:t>What are ULXs and what’s so interesting about them?</a:t>
            </a:r>
          </a:p>
          <a:p>
            <a:r>
              <a:rPr lang="en-US" sz="3600" dirty="0"/>
              <a:t>Discovery of pulsations in ULXs -&gt; neutron stars!</a:t>
            </a:r>
          </a:p>
          <a:p>
            <a:r>
              <a:rPr lang="en-US" sz="3600" dirty="0"/>
              <a:t>Methods: Systematic Search, Spectral Analysis &amp; Statistics</a:t>
            </a:r>
          </a:p>
          <a:p>
            <a:r>
              <a:rPr lang="en-US" sz="3600" dirty="0"/>
              <a:t>Results: Insight into Analysis of Neutron-star powered ULX candidates</a:t>
            </a:r>
          </a:p>
          <a:p>
            <a:r>
              <a:rPr lang="en-US" sz="3600" dirty="0"/>
              <a:t>After the search: Discerning the Real from the Fake </a:t>
            </a:r>
            <a:br>
              <a:rPr lang="en-US" sz="3600" dirty="0"/>
            </a:b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000" dirty="0"/>
              <a:t>ULXs are non-nuclear X-ray sources in nearby galaxies that are not associated with the central supermassive black hole or active galactic nucleus.</a:t>
            </a:r>
          </a:p>
          <a:p>
            <a:endParaRPr lang="en-US" sz="2000" dirty="0"/>
          </a:p>
          <a:p>
            <a:r>
              <a:rPr lang="en-US" sz="2000" dirty="0"/>
              <a:t>Unknown mechanism governs most ULX activity. To be found! </a:t>
            </a:r>
          </a:p>
          <a:p>
            <a:endParaRPr lang="en-US" sz="2000" dirty="0"/>
          </a:p>
          <a:p>
            <a:r>
              <a:rPr lang="en-US" sz="2000" dirty="0"/>
              <a:t>Brighter than intergalactic black hole systems and typically radiates at a luminosity of L &gt; 10^39 ergs/s and exceed the Eddington limit for a stellar-mass black hole (10 M⊙).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reaches its hydrostatic </a:t>
                </a:r>
                <a:r>
                  <a:rPr lang="en-US" sz="1500" dirty="0" err="1"/>
                  <a:t>equillibrium</a:t>
                </a:r>
                <a:r>
                  <a:rPr lang="en-US" sz="1500" dirty="0"/>
                  <a:t>. </a:t>
                </a:r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</a:p>
              <a:p>
                <a:r>
                  <a:rPr lang="en-US" sz="1500" dirty="0"/>
                  <a:t>A star’s  inward gravitational field is balanced by this radiation force.</a:t>
                </a:r>
              </a:p>
              <a:p>
                <a:r>
                  <a:rPr lang="en-US" sz="1500" dirty="0"/>
                  <a:t>Can be used to explain the luminosity of accreting black holes. </a:t>
                </a:r>
              </a:p>
              <a:p>
                <a:r>
                  <a:rPr lang="en-US" sz="1500" dirty="0"/>
                  <a:t>Consider 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9"/>
            <a:ext cx="5235490" cy="3756884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/>
              <a:t>al’s</a:t>
            </a:r>
            <a:r>
              <a:rPr lang="en-US" dirty="0"/>
              <a:t> 2014 discovery that a neutron star powered M82 X-2 stirred uncertainty about its magnetic field strengths.</a:t>
            </a:r>
          </a:p>
          <a:p>
            <a:r>
              <a:rPr lang="en-US" dirty="0" err="1"/>
              <a:t>Bachetti</a:t>
            </a:r>
            <a:r>
              <a:rPr lang="en-US" dirty="0"/>
              <a:t> et al. found that neutron stars may not be a rare occurrence within ULXs.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m51 stuff here.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Brightman et al (2014) estimated the field strength of ULX-8 in M51 to be on order of 10^15 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5581970"/>
            <a:ext cx="12192000" cy="632114"/>
          </a:xfr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</a:t>
            </a:r>
            <a:r>
              <a:rPr lang="en-US" sz="3200" b="1" dirty="0" err="1">
                <a:solidFill>
                  <a:schemeClr val="bg1"/>
                </a:solidFill>
              </a:rPr>
              <a:t>Tiengo</a:t>
            </a:r>
            <a:r>
              <a:rPr lang="en-US" sz="3200" b="1" dirty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>
                <a:solidFill>
                  <a:schemeClr val="bg1"/>
                </a:solidFill>
              </a:rPr>
              <a:t>strength,mass</a:t>
            </a:r>
            <a:r>
              <a:rPr lang="en-US" sz="3200" b="1" dirty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BED3-9C16-AC47-B7A7-89088E19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sz="2800" dirty="0"/>
              <a:t>What are cyclotron resonance scattering features(CRSFs)?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F0E-FBAB-664D-AA3C-D0457B3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004048"/>
            <a:ext cx="5221941" cy="4352544"/>
          </a:xfrm>
        </p:spPr>
        <p:txBody>
          <a:bodyPr/>
          <a:lstStyle/>
          <a:p>
            <a:r>
              <a:rPr lang="en-US" dirty="0"/>
              <a:t>CRSFs are caused by the transition of charged particles between Landau levels produced by a magnetic field.</a:t>
            </a:r>
          </a:p>
          <a:p>
            <a:r>
              <a:rPr lang="en-US" dirty="0"/>
              <a:t>Cyclotron lines not only imply the presence of a neutron star, but gives a direct measurement of its magnetic field strength.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defTabSz="584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97184-560F-A64B-A289-5CC4D74F0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59" b="496"/>
          <a:stretch/>
        </p:blipFill>
        <p:spPr>
          <a:xfrm>
            <a:off x="134470" y="4374777"/>
            <a:ext cx="6690587" cy="178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ndra_13813_spectral.pdf">
            <a:extLst>
              <a:ext uri="{FF2B5EF4-FFF2-40B4-BE49-F238E27FC236}">
                <a16:creationId xmlns:a16="http://schemas.microsoft.com/office/drawing/2014/main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7" y="950258"/>
            <a:ext cx="5048250" cy="590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C64C4-D899-5047-A5E1-6E168A161AFB}"/>
              </a:ext>
            </a:extLst>
          </p:cNvPr>
          <p:cNvSpPr txBox="1"/>
          <p:nvPr/>
        </p:nvSpPr>
        <p:spPr>
          <a:xfrm>
            <a:off x="7466510" y="1143363"/>
            <a:ext cx="45771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Brightman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56336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1032680"/>
            <a:ext cx="6586489" cy="392708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+mn-lt"/>
              </a:rPr>
              <a:t>Spectral analysis via XSPEC, fit with absorption models. 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Considered EPIC-PN detectors on XMM-Newton X-Ray telescope.</a:t>
                </a:r>
              </a:p>
              <a:p>
                <a:r>
                  <a:rPr lang="en-US" sz="3200" dirty="0"/>
                  <a:t>Considered sources with 10,000+ intensity counts</a:t>
                </a:r>
              </a:p>
              <a:p>
                <a:r>
                  <a:rPr lang="en-US" sz="3200" dirty="0"/>
                  <a:t>Used the cutoff power-law in conjunction with the </a:t>
                </a:r>
                <a:r>
                  <a:rPr lang="en-US" sz="3200" dirty="0" err="1"/>
                  <a:t>Tuebingen</a:t>
                </a:r>
                <a:r>
                  <a:rPr lang="en-US" sz="3200" dirty="0"/>
                  <a:t>-Boulder ISM absorption model (</a:t>
                </a:r>
                <a:r>
                  <a:rPr lang="en-US" sz="3200" dirty="0" err="1"/>
                  <a:t>tbabs</a:t>
                </a:r>
                <a:r>
                  <a:rPr lang="en-US" sz="3200" dirty="0"/>
                  <a:t>) to look for absorption lines</a:t>
                </a:r>
              </a:p>
              <a:p>
                <a:r>
                  <a:rPr lang="en-US" sz="3200" dirty="0"/>
                  <a:t>Used the chi-squared test (Chernoff et al., 1964) with a statistical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~ 10.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  <a:blipFill>
                <a:blip r:embed="rId4"/>
                <a:stretch>
                  <a:fillRect l="-1731" t="-2813" r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22693</TotalTime>
  <Words>853</Words>
  <Application>Microsoft Macintosh PowerPoint</Application>
  <PresentationFormat>Widescreen</PresentationFormat>
  <Paragraphs>109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 Bayan</vt:lpstr>
      <vt:lpstr>Arial</vt:lpstr>
      <vt:lpstr>Calibri</vt:lpstr>
      <vt:lpstr>Calibri Light</vt:lpstr>
      <vt:lpstr>Cambria Math</vt:lpstr>
      <vt:lpstr>Gill Sans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Eddington Luminosity </vt:lpstr>
      <vt:lpstr>Neutron Star-powered ULXs </vt:lpstr>
      <vt:lpstr>Put m51 stuff here.</vt:lpstr>
      <vt:lpstr>Our Mission</vt:lpstr>
      <vt:lpstr>What are cyclotron resonance scattering features(CRSFs)?</vt:lpstr>
      <vt:lpstr>Spectral analysis via XSPEC, fit with absorption models.     </vt:lpstr>
      <vt:lpstr>Promising Candidate: M32(NGC 221)</vt:lpstr>
      <vt:lpstr>PowerPoint Presentation</vt:lpstr>
      <vt:lpstr>Promising Candidate: M32(NGC 221)</vt:lpstr>
      <vt:lpstr>Why do they have different energies?</vt:lpstr>
      <vt:lpstr>TO-DO</vt:lpstr>
      <vt:lpstr>Potential Challenges</vt:lpstr>
      <vt:lpstr>Acknowledgements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71</cp:revision>
  <dcterms:created xsi:type="dcterms:W3CDTF">2018-07-16T23:33:30Z</dcterms:created>
  <dcterms:modified xsi:type="dcterms:W3CDTF">2018-08-16T04:01:04Z</dcterms:modified>
</cp:coreProperties>
</file>